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3"/>
  </p:sldMasterIdLst>
  <p:notesMasterIdLst>
    <p:notesMasterId r:id="rId17"/>
  </p:notesMasterIdLst>
  <p:sldIdLst>
    <p:sldId id="2056" r:id="rId4"/>
    <p:sldId id="2044" r:id="rId5"/>
    <p:sldId id="2058" r:id="rId6"/>
    <p:sldId id="2059" r:id="rId7"/>
    <p:sldId id="2060" r:id="rId8"/>
    <p:sldId id="2061" r:id="rId9"/>
    <p:sldId id="2062" r:id="rId10"/>
    <p:sldId id="2063" r:id="rId11"/>
    <p:sldId id="2064" r:id="rId12"/>
    <p:sldId id="2065" r:id="rId13"/>
    <p:sldId id="2066" r:id="rId14"/>
    <p:sldId id="2067" r:id="rId15"/>
    <p:sldId id="2057" r:id="rId16"/>
  </p:sldIdLst>
  <p:sldSz cx="11522075" cy="6484938"/>
  <p:notesSz cx="7315200" cy="12344400"/>
  <p:embeddedFontLst>
    <p:embeddedFont>
      <p:font typeface="Calibri" panose="020F0502020204030204" pitchFamily="34" charset="0"/>
      <p:regular r:id="rId18"/>
      <p:bold r:id="rId19"/>
      <p:italic r:id="rId20"/>
      <p:boldItalic r:id="rId21"/>
    </p:embeddedFont>
    <p:embeddedFont>
      <p:font typeface="FlexoSoft" panose="02000000000000000000" pitchFamily="2" charset="0"/>
      <p:regular r:id="rId22"/>
      <p:bold r:id="rId23"/>
      <p:italic r:id="rId24"/>
      <p:boldItalic r:id="rId25"/>
    </p:embeddedFont>
    <p:embeddedFont>
      <p:font typeface="Montserrat" panose="00000500000000000000" pitchFamily="2" charset="0"/>
      <p:regular r:id="rId26"/>
      <p:bold r:id="rId27"/>
      <p:italic r:id="rId28"/>
      <p:boldItalic r:id="rId29"/>
    </p:embeddedFont>
    <p:embeddedFont>
      <p:font typeface="Montserrat Light" panose="00000400000000000000" pitchFamily="2" charset="0"/>
      <p:regular r:id="rId30"/>
      <p:italic r:id="rId31"/>
    </p:embeddedFont>
    <p:embeddedFont>
      <p:font typeface="Montserrat SemiBold" panose="00000700000000000000" pitchFamily="2" charset="0"/>
      <p:bold r:id="rId32"/>
      <p:boldItalic r:id="rId33"/>
    </p:embeddedFont>
    <p:embeddedFont>
      <p:font typeface="Open Sans" panose="020B0606030504020204" pitchFamily="34" charset="0"/>
      <p:regular r:id="rId34"/>
      <p:bold r:id="rId35"/>
      <p:italic r:id="rId36"/>
      <p:boldItalic r:id="rId37"/>
    </p:embeddedFont>
    <p:embeddedFont>
      <p:font typeface="Wingdings 2" panose="05020102010507070707" pitchFamily="18" charset="2"/>
      <p:regular r:id="rId38"/>
    </p:embeddedFont>
  </p:embeddedFontLst>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59"/>
            <p14:sldId id="2060"/>
            <p14:sldId id="2061"/>
            <p14:sldId id="2062"/>
            <p14:sldId id="2063"/>
            <p14:sldId id="2064"/>
            <p14:sldId id="2065"/>
            <p14:sldId id="2066"/>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94"/>
  </p:normalViewPr>
  <p:slideViewPr>
    <p:cSldViewPr snapToGrid="0">
      <p:cViewPr varScale="1">
        <p:scale>
          <a:sx n="108" d="100"/>
          <a:sy n="108" d="100"/>
        </p:scale>
        <p:origin x="786"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gs" Target="tags/tag1.xml"/><Relationship Id="rId3" Type="http://schemas.openxmlformats.org/officeDocument/2006/relationships/slideMaster" Target="slideMasters/slideMaster1.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22.03.2023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4.png"/><Relationship Id="rId21" Type="http://schemas.openxmlformats.org/officeDocument/2006/relationships/image" Target="../media/image37.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jpg"/><Relationship Id="rId7" Type="http://schemas.openxmlformats.org/officeDocument/2006/relationships/image" Target="../media/image24.png"/><Relationship Id="rId2" Type="http://schemas.openxmlformats.org/officeDocument/2006/relationships/slideLayout" Target="../slideLayouts/slideLayout3.xml"/><Relationship Id="rId16" Type="http://schemas.openxmlformats.org/officeDocument/2006/relationships/image" Target="../media/image32.png"/><Relationship Id="rId29" Type="http://schemas.openxmlformats.org/officeDocument/2006/relationships/image" Target="../media/image44.png"/><Relationship Id="rId1" Type="http://schemas.openxmlformats.org/officeDocument/2006/relationships/tags" Target="../tags/tag15.xml"/><Relationship Id="rId6" Type="http://schemas.openxmlformats.org/officeDocument/2006/relationships/image" Target="../media/image23.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5" Type="http://schemas.openxmlformats.org/officeDocument/2006/relationships/image" Target="../media/image22.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10.pn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4" Type="http://schemas.openxmlformats.org/officeDocument/2006/relationships/image" Target="../media/image7.emf"/><Relationship Id="rId9" Type="http://schemas.openxmlformats.org/officeDocument/2006/relationships/image" Target="../media/image11.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8" Type="http://schemas.openxmlformats.org/officeDocument/2006/relationships/image" Target="../media/image25.png"/><Relationship Id="rId51" Type="http://schemas.openxmlformats.org/officeDocument/2006/relationships/image" Target="../media/image66.png"/><Relationship Id="rId3" Type="http://schemas.openxmlformats.org/officeDocument/2006/relationships/oleObject" Target="../embeddings/oleObject13.bin"/><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6.png"/><Relationship Id="rId41" Type="http://schemas.openxmlformats.org/officeDocument/2006/relationships/image" Target="../media/image56.png"/><Relationship Id="rId54" Type="http://schemas.openxmlformats.org/officeDocument/2006/relationships/image" Target="../media/image69.png"/><Relationship Id="rId62"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85.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oleObject" Target="../embeddings/oleObject11.bin"/><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7.em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1.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hyperlink" Target="https://github.com/camaraproject/rep_main" TargetMode="Externa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23.03.2023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5" name="Gruppieren 4">
            <a:extLst>
              <a:ext uri="{FF2B5EF4-FFF2-40B4-BE49-F238E27FC236}">
                <a16:creationId xmlns:a16="http://schemas.microsoft.com/office/drawing/2014/main" id="{A7688E91-DDCB-F23E-0C48-537B787E691C}"/>
              </a:ext>
            </a:extLst>
          </p:cNvPr>
          <p:cNvGrpSpPr/>
          <p:nvPr/>
        </p:nvGrpSpPr>
        <p:grpSpPr>
          <a:xfrm>
            <a:off x="279342" y="3149456"/>
            <a:ext cx="11020951" cy="543261"/>
            <a:chOff x="303487" y="2520409"/>
            <a:chExt cx="11020951" cy="543261"/>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5"/>
            <a:stretch>
              <a:fillRect/>
            </a:stretch>
          </p:blipFill>
          <p:spPr>
            <a:xfrm>
              <a:off x="303487" y="2520409"/>
              <a:ext cx="501757" cy="543261"/>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6"/>
            <a:stretch>
              <a:fillRect/>
            </a:stretch>
          </p:blipFill>
          <p:spPr>
            <a:xfrm>
              <a:off x="6234909" y="2659002"/>
              <a:ext cx="1312871" cy="266075"/>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7"/>
            <a:stretch>
              <a:fillRect/>
            </a:stretch>
          </p:blipFill>
          <p:spPr>
            <a:xfrm>
              <a:off x="8664715" y="2681017"/>
              <a:ext cx="1253897" cy="22204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8"/>
            <a:stretch>
              <a:fillRect/>
            </a:stretch>
          </p:blipFill>
          <p:spPr>
            <a:xfrm>
              <a:off x="4970237" y="2562900"/>
              <a:ext cx="1024065" cy="458279"/>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9"/>
            <a:stretch>
              <a:fillRect/>
            </a:stretch>
          </p:blipFill>
          <p:spPr>
            <a:xfrm>
              <a:off x="10159221" y="2700989"/>
              <a:ext cx="1165217" cy="182100"/>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1063" y="2720333"/>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12"/>
            <a:stretch>
              <a:fillRect/>
            </a:stretch>
          </p:blipFill>
          <p:spPr>
            <a:xfrm>
              <a:off x="3738972" y="2672324"/>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13"/>
            <a:stretch>
              <a:fillRect/>
            </a:stretch>
          </p:blipFill>
          <p:spPr>
            <a:xfrm>
              <a:off x="1045851" y="2614023"/>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14"/>
            <a:stretch>
              <a:fillRect/>
            </a:stretch>
          </p:blipFill>
          <p:spPr>
            <a:xfrm>
              <a:off x="7788387" y="2542714"/>
              <a:ext cx="635721" cy="498651"/>
            </a:xfrm>
            <a:prstGeom prst="rect">
              <a:avLst/>
            </a:prstGeom>
          </p:spPr>
        </p:pic>
      </p:grpSp>
      <p:grpSp>
        <p:nvGrpSpPr>
          <p:cNvPr id="15" name="Gruppieren 14">
            <a:extLst>
              <a:ext uri="{FF2B5EF4-FFF2-40B4-BE49-F238E27FC236}">
                <a16:creationId xmlns:a16="http://schemas.microsoft.com/office/drawing/2014/main" id="{336EE815-17BF-2CF7-C3AE-0EECEF762E50}"/>
              </a:ext>
            </a:extLst>
          </p:cNvPr>
          <p:cNvGrpSpPr/>
          <p:nvPr/>
        </p:nvGrpSpPr>
        <p:grpSpPr>
          <a:xfrm>
            <a:off x="291051" y="3562841"/>
            <a:ext cx="11020636" cy="888970"/>
            <a:chOff x="342964" y="3026083"/>
            <a:chExt cx="11020636"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15"/>
            <a:stretch>
              <a:fillRect/>
            </a:stretch>
          </p:blipFill>
          <p:spPr>
            <a:xfrm>
              <a:off x="7647863" y="3166033"/>
              <a:ext cx="1114155" cy="6090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16"/>
            <a:stretch>
              <a:fillRect/>
            </a:stretch>
          </p:blipFill>
          <p:spPr>
            <a:xfrm>
              <a:off x="1786131" y="3026083"/>
              <a:ext cx="1335480" cy="888970"/>
            </a:xfrm>
            <a:prstGeom prst="rect">
              <a:avLst/>
            </a:prstGeom>
          </p:spPr>
        </p:pic>
        <p:pic>
          <p:nvPicPr>
            <p:cNvPr id="18" name="Grafik 17">
              <a:extLst>
                <a:ext uri="{FF2B5EF4-FFF2-40B4-BE49-F238E27FC236}">
                  <a16:creationId xmlns:a16="http://schemas.microsoft.com/office/drawing/2014/main" id="{F0AE17E9-BB46-023A-66F3-F6A59169A696}"/>
                </a:ext>
              </a:extLst>
            </p:cNvPr>
            <p:cNvPicPr>
              <a:picLocks noChangeAspect="1"/>
            </p:cNvPicPr>
            <p:nvPr/>
          </p:nvPicPr>
          <p:blipFill>
            <a:blip r:embed="rId17"/>
            <a:stretch>
              <a:fillRect/>
            </a:stretch>
          </p:blipFill>
          <p:spPr>
            <a:xfrm>
              <a:off x="6274445" y="3085563"/>
              <a:ext cx="1155014" cy="77001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18"/>
            <a:stretch>
              <a:fillRect/>
            </a:stretch>
          </p:blipFill>
          <p:spPr>
            <a:xfrm>
              <a:off x="5379562" y="3333356"/>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19"/>
            <a:stretch>
              <a:fillRect/>
            </a:stretch>
          </p:blipFill>
          <p:spPr>
            <a:xfrm>
              <a:off x="3340015" y="3197653"/>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20"/>
            <a:stretch>
              <a:fillRect/>
            </a:stretch>
          </p:blipFill>
          <p:spPr>
            <a:xfrm>
              <a:off x="8980422" y="3310029"/>
              <a:ext cx="1040811" cy="321078"/>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42964" y="3332834"/>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21"/>
            <a:stretch>
              <a:fillRect/>
            </a:stretch>
          </p:blipFill>
          <p:spPr>
            <a:xfrm>
              <a:off x="10239635" y="3235501"/>
              <a:ext cx="1123965" cy="470135"/>
            </a:xfrm>
            <a:prstGeom prst="rect">
              <a:avLst/>
            </a:prstGeom>
          </p:spPr>
        </p:pic>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22"/>
            <a:stretch>
              <a:fillRect/>
            </a:stretch>
          </p:blipFill>
          <p:spPr>
            <a:xfrm>
              <a:off x="4164762" y="3285135"/>
              <a:ext cx="996396" cy="370867"/>
            </a:xfrm>
            <a:prstGeom prst="rect">
              <a:avLst/>
            </a:prstGeom>
          </p:spPr>
        </p:pic>
      </p:grpSp>
      <p:grpSp>
        <p:nvGrpSpPr>
          <p:cNvPr id="33" name="Gruppieren 32">
            <a:extLst>
              <a:ext uri="{FF2B5EF4-FFF2-40B4-BE49-F238E27FC236}">
                <a16:creationId xmlns:a16="http://schemas.microsoft.com/office/drawing/2014/main" id="{ED351BBB-A31B-3460-2905-9E29046ADE7B}"/>
              </a:ext>
            </a:extLst>
          </p:cNvPr>
          <p:cNvGrpSpPr/>
          <p:nvPr/>
        </p:nvGrpSpPr>
        <p:grpSpPr>
          <a:xfrm>
            <a:off x="245431" y="5111658"/>
            <a:ext cx="11029519" cy="1281550"/>
            <a:chOff x="301993" y="5019584"/>
            <a:chExt cx="11029519" cy="1281550"/>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23"/>
            <a:stretch>
              <a:fillRect/>
            </a:stretch>
          </p:blipFill>
          <p:spPr>
            <a:xfrm>
              <a:off x="4027517" y="5019584"/>
              <a:ext cx="2278311" cy="1281550"/>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65898" y="5381156"/>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80889" y="5235565"/>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26"/>
            <a:stretch>
              <a:fillRect/>
            </a:stretch>
          </p:blipFill>
          <p:spPr>
            <a:xfrm>
              <a:off x="1537381" y="5547439"/>
              <a:ext cx="923898" cy="225841"/>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27"/>
            <a:stretch>
              <a:fillRect/>
            </a:stretch>
          </p:blipFill>
          <p:spPr>
            <a:xfrm>
              <a:off x="5758094" y="5381156"/>
              <a:ext cx="1696440" cy="558407"/>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28"/>
            <a:stretch>
              <a:fillRect/>
            </a:stretch>
          </p:blipFill>
          <p:spPr>
            <a:xfrm>
              <a:off x="7509404" y="5486531"/>
              <a:ext cx="1033684" cy="347657"/>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29"/>
            <a:stretch>
              <a:fillRect/>
            </a:stretch>
          </p:blipFill>
          <p:spPr>
            <a:xfrm>
              <a:off x="10486209" y="5445326"/>
              <a:ext cx="845303" cy="43006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30"/>
            <a:stretch>
              <a:fillRect/>
            </a:stretch>
          </p:blipFill>
          <p:spPr>
            <a:xfrm>
              <a:off x="8617008" y="5436641"/>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31"/>
            <a:stretch>
              <a:fillRect/>
            </a:stretch>
          </p:blipFill>
          <p:spPr>
            <a:xfrm>
              <a:off x="301993" y="5479856"/>
              <a:ext cx="1209093" cy="361006"/>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32"/>
            <a:stretch>
              <a:fillRect/>
            </a:stretch>
          </p:blipFill>
          <p:spPr>
            <a:xfrm>
              <a:off x="2373274" y="5376779"/>
              <a:ext cx="1429967" cy="567160"/>
            </a:xfrm>
            <a:prstGeom prst="rect">
              <a:avLst/>
            </a:prstGeom>
          </p:spPr>
        </p:pic>
      </p:grpSp>
      <p:grpSp>
        <p:nvGrpSpPr>
          <p:cNvPr id="44" name="Gruppieren 43">
            <a:extLst>
              <a:ext uri="{FF2B5EF4-FFF2-40B4-BE49-F238E27FC236}">
                <a16:creationId xmlns:a16="http://schemas.microsoft.com/office/drawing/2014/main" id="{36AA0970-1EF2-28AA-BB4A-6409EEAF7830}"/>
              </a:ext>
            </a:extLst>
          </p:cNvPr>
          <p:cNvGrpSpPr/>
          <p:nvPr/>
        </p:nvGrpSpPr>
        <p:grpSpPr>
          <a:xfrm>
            <a:off x="202389" y="4007528"/>
            <a:ext cx="11114181" cy="1177379"/>
            <a:chOff x="249419" y="3538704"/>
            <a:chExt cx="11114181" cy="1177379"/>
          </a:xfrm>
        </p:grpSpPr>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33"/>
            <a:stretch>
              <a:fillRect/>
            </a:stretch>
          </p:blipFill>
          <p:spPr>
            <a:xfrm>
              <a:off x="1816430" y="3703017"/>
              <a:ext cx="1508894" cy="848752"/>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34"/>
            <a:stretch>
              <a:fillRect/>
            </a:stretch>
          </p:blipFill>
          <p:spPr>
            <a:xfrm>
              <a:off x="6747849" y="3815775"/>
              <a:ext cx="623237" cy="623237"/>
            </a:xfrm>
            <a:prstGeom prst="rect">
              <a:avLst/>
            </a:prstGeom>
          </p:spPr>
        </p:pic>
        <p:pic>
          <p:nvPicPr>
            <p:cNvPr id="47" name="Picture 10">
              <a:extLst>
                <a:ext uri="{FF2B5EF4-FFF2-40B4-BE49-F238E27FC236}">
                  <a16:creationId xmlns:a16="http://schemas.microsoft.com/office/drawing/2014/main" id="{3044F7E0-F619-9426-1FE2-15CCF5AA846E}"/>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0088" t="22838" r="13692" b="27205"/>
            <a:stretch/>
          </p:blipFill>
          <p:spPr bwMode="auto">
            <a:xfrm>
              <a:off x="7480387" y="3979699"/>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36"/>
            <a:stretch>
              <a:fillRect/>
            </a:stretch>
          </p:blipFill>
          <p:spPr>
            <a:xfrm>
              <a:off x="9979485" y="3966284"/>
              <a:ext cx="1384115" cy="322218"/>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37"/>
            <a:stretch>
              <a:fillRect/>
            </a:stretch>
          </p:blipFill>
          <p:spPr>
            <a:xfrm>
              <a:off x="249419" y="3874338"/>
              <a:ext cx="1457710" cy="50611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38"/>
            <a:stretch>
              <a:fillRect/>
            </a:stretch>
          </p:blipFill>
          <p:spPr>
            <a:xfrm>
              <a:off x="3434625" y="3538704"/>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39"/>
            <a:stretch>
              <a:fillRect/>
            </a:stretch>
          </p:blipFill>
          <p:spPr>
            <a:xfrm>
              <a:off x="4721305" y="3956168"/>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40"/>
            <a:stretch>
              <a:fillRect/>
            </a:stretch>
          </p:blipFill>
          <p:spPr>
            <a:xfrm>
              <a:off x="8666298" y="4037630"/>
              <a:ext cx="1203884" cy="179526"/>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41"/>
            <a:stretch>
              <a:fillRect/>
            </a:stretch>
          </p:blipFill>
          <p:spPr>
            <a:xfrm>
              <a:off x="5763914" y="3690076"/>
              <a:ext cx="874634" cy="874634"/>
            </a:xfrm>
            <a:prstGeom prst="rect">
              <a:avLst/>
            </a:prstGeom>
          </p:spPr>
        </p:pic>
      </p:grpSp>
      <p:grpSp>
        <p:nvGrpSpPr>
          <p:cNvPr id="54" name="Gruppieren 53">
            <a:extLst>
              <a:ext uri="{FF2B5EF4-FFF2-40B4-BE49-F238E27FC236}">
                <a16:creationId xmlns:a16="http://schemas.microsoft.com/office/drawing/2014/main" id="{0F24EC77-829D-BC5D-A16A-BA15BACA9BB2}"/>
              </a:ext>
            </a:extLst>
          </p:cNvPr>
          <p:cNvGrpSpPr/>
          <p:nvPr/>
        </p:nvGrpSpPr>
        <p:grpSpPr>
          <a:xfrm>
            <a:off x="125721" y="4679010"/>
            <a:ext cx="11339792" cy="996816"/>
            <a:chOff x="182283" y="4445531"/>
            <a:chExt cx="11339792" cy="996816"/>
          </a:xfrm>
        </p:grpSpPr>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74369" y="4617779"/>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43"/>
            <a:stretch>
              <a:fillRect/>
            </a:stretch>
          </p:blipFill>
          <p:spPr>
            <a:xfrm>
              <a:off x="4083342" y="4570044"/>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44"/>
            <a:stretch>
              <a:fillRect/>
            </a:stretch>
          </p:blipFill>
          <p:spPr>
            <a:xfrm>
              <a:off x="7892278" y="4664736"/>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45"/>
            <a:stretch>
              <a:fillRect/>
            </a:stretch>
          </p:blipFill>
          <p:spPr>
            <a:xfrm>
              <a:off x="9294880" y="4546150"/>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46"/>
            <a:stretch>
              <a:fillRect/>
            </a:stretch>
          </p:blipFill>
          <p:spPr>
            <a:xfrm>
              <a:off x="182283" y="4697030"/>
              <a:ext cx="1579001" cy="49381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47"/>
            <a:stretch>
              <a:fillRect/>
            </a:stretch>
          </p:blipFill>
          <p:spPr>
            <a:xfrm>
              <a:off x="2799264" y="4767608"/>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48"/>
            <a:stretch>
              <a:fillRect/>
            </a:stretch>
          </p:blipFill>
          <p:spPr>
            <a:xfrm>
              <a:off x="6710527" y="4752482"/>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49"/>
            <a:stretch>
              <a:fillRect/>
            </a:stretch>
          </p:blipFill>
          <p:spPr>
            <a:xfrm>
              <a:off x="10672130" y="4445531"/>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50"/>
            <a:stretch>
              <a:fillRect/>
            </a:stretch>
          </p:blipFill>
          <p:spPr>
            <a:xfrm>
              <a:off x="5113903" y="4808388"/>
              <a:ext cx="1163032" cy="271102"/>
            </a:xfrm>
            <a:prstGeom prst="rect">
              <a:avLst/>
            </a:prstGeom>
          </p:spPr>
        </p:pic>
      </p:grpSp>
      <p:grpSp>
        <p:nvGrpSpPr>
          <p:cNvPr id="64" name="Gruppieren 63">
            <a:extLst>
              <a:ext uri="{FF2B5EF4-FFF2-40B4-BE49-F238E27FC236}">
                <a16:creationId xmlns:a16="http://schemas.microsoft.com/office/drawing/2014/main" id="{CFD95749-8964-D830-ED30-8D1198588274}"/>
              </a:ext>
            </a:extLst>
          </p:cNvPr>
          <p:cNvGrpSpPr/>
          <p:nvPr/>
        </p:nvGrpSpPr>
        <p:grpSpPr>
          <a:xfrm>
            <a:off x="215893" y="2316655"/>
            <a:ext cx="11059057" cy="932580"/>
            <a:chOff x="259210" y="1659597"/>
            <a:chExt cx="11059057" cy="932580"/>
          </a:xfrm>
        </p:grpSpPr>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51"/>
            <a:stretch>
              <a:fillRect/>
            </a:stretch>
          </p:blipFill>
          <p:spPr>
            <a:xfrm>
              <a:off x="3049247" y="1740387"/>
              <a:ext cx="1901442" cy="771001"/>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52"/>
            <a:stretch>
              <a:fillRect/>
            </a:stretch>
          </p:blipFill>
          <p:spPr>
            <a:xfrm>
              <a:off x="259210" y="1829472"/>
              <a:ext cx="1467639" cy="592831"/>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53"/>
            <a:stretch>
              <a:fillRect/>
            </a:stretch>
          </p:blipFill>
          <p:spPr>
            <a:xfrm>
              <a:off x="10250113" y="2032701"/>
              <a:ext cx="1068154" cy="186372"/>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54"/>
            <a:stretch>
              <a:fillRect/>
            </a:stretch>
          </p:blipFill>
          <p:spPr>
            <a:xfrm>
              <a:off x="1867139" y="2040856"/>
              <a:ext cx="1126661" cy="170062"/>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55"/>
            <a:stretch>
              <a:fillRect/>
            </a:stretch>
          </p:blipFill>
          <p:spPr>
            <a:xfrm>
              <a:off x="5936081" y="1899763"/>
              <a:ext cx="858426" cy="452248"/>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56"/>
            <a:stretch>
              <a:fillRect/>
            </a:stretch>
          </p:blipFill>
          <p:spPr>
            <a:xfrm>
              <a:off x="6934797" y="1659597"/>
              <a:ext cx="932580" cy="932580"/>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57"/>
            <a:stretch>
              <a:fillRect/>
            </a:stretch>
          </p:blipFill>
          <p:spPr>
            <a:xfrm>
              <a:off x="5043844" y="1924786"/>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58"/>
            <a:stretch>
              <a:fillRect/>
            </a:stretch>
          </p:blipFill>
          <p:spPr>
            <a:xfrm>
              <a:off x="8007667" y="1868024"/>
              <a:ext cx="1474026" cy="515727"/>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59"/>
            <a:stretch>
              <a:fillRect/>
            </a:stretch>
          </p:blipFill>
          <p:spPr>
            <a:xfrm>
              <a:off x="9621983" y="1881968"/>
              <a:ext cx="487838" cy="487838"/>
            </a:xfrm>
            <a:prstGeom prst="rect">
              <a:avLst/>
            </a:prstGeom>
          </p:spPr>
        </p:pic>
      </p:grpSp>
      <p:grpSp>
        <p:nvGrpSpPr>
          <p:cNvPr id="74" name="Gruppieren 73">
            <a:extLst>
              <a:ext uri="{FF2B5EF4-FFF2-40B4-BE49-F238E27FC236}">
                <a16:creationId xmlns:a16="http://schemas.microsoft.com/office/drawing/2014/main" id="{940EC5E8-4B9E-76AA-1A76-69535A93071A}"/>
              </a:ext>
            </a:extLst>
          </p:cNvPr>
          <p:cNvGrpSpPr/>
          <p:nvPr/>
        </p:nvGrpSpPr>
        <p:grpSpPr>
          <a:xfrm>
            <a:off x="321762" y="1739691"/>
            <a:ext cx="11142003" cy="784516"/>
            <a:chOff x="360862" y="1214814"/>
            <a:chExt cx="11142003" cy="784516"/>
          </a:xfrm>
        </p:grpSpPr>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868479" y="1214814"/>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61"/>
            <a:stretch>
              <a:fillRect/>
            </a:stretch>
          </p:blipFill>
          <p:spPr>
            <a:xfrm>
              <a:off x="4563692" y="1473990"/>
              <a:ext cx="1220630" cy="266165"/>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62"/>
            <a:stretch>
              <a:fillRect/>
            </a:stretch>
          </p:blipFill>
          <p:spPr>
            <a:xfrm>
              <a:off x="9010738" y="1390540"/>
              <a:ext cx="1460074" cy="433064"/>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63"/>
            <a:stretch>
              <a:fillRect/>
            </a:stretch>
          </p:blipFill>
          <p:spPr>
            <a:xfrm>
              <a:off x="6725943" y="1338179"/>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64"/>
            <a:stretch>
              <a:fillRect/>
            </a:stretch>
          </p:blipFill>
          <p:spPr>
            <a:xfrm>
              <a:off x="7886770" y="1421639"/>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65"/>
            <a:stretch>
              <a:fillRect/>
            </a:stretch>
          </p:blipFill>
          <p:spPr>
            <a:xfrm>
              <a:off x="3324521" y="1403694"/>
              <a:ext cx="1155014" cy="406757"/>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66"/>
            <a:stretch>
              <a:fillRect/>
            </a:stretch>
          </p:blipFill>
          <p:spPr>
            <a:xfrm>
              <a:off x="10375858" y="1234653"/>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67"/>
            <a:stretch>
              <a:fillRect/>
            </a:stretch>
          </p:blipFill>
          <p:spPr>
            <a:xfrm>
              <a:off x="360862" y="1474606"/>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68"/>
            <a:stretch>
              <a:fillRect/>
            </a:stretch>
          </p:blipFill>
          <p:spPr>
            <a:xfrm>
              <a:off x="1321907" y="1228872"/>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69"/>
            <a:stretch>
              <a:fillRect/>
            </a:stretch>
          </p:blipFill>
          <p:spPr>
            <a:xfrm>
              <a:off x="2162464" y="1464984"/>
              <a:ext cx="1077900" cy="284176"/>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202575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Network API</a:t>
            </a:r>
            <a:br>
              <a:rPr lang="de-DE" dirty="0"/>
            </a:br>
            <a:r>
              <a:rPr lang="de-DE" dirty="0" err="1"/>
              <a:t>Families</a:t>
            </a:r>
            <a:endParaRPr lang="de-DE" dirty="0"/>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8357062"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8" name="TextBox 8">
            <a:extLst>
              <a:ext uri="{FF2B5EF4-FFF2-40B4-BE49-F238E27FC236}">
                <a16:creationId xmlns:a16="http://schemas.microsoft.com/office/drawing/2014/main" id="{0A953785-E519-78B6-ED8D-7943015B543B}"/>
              </a:ext>
            </a:extLst>
          </p:cNvPr>
          <p:cNvSpPr txBox="1"/>
          <p:nvPr/>
        </p:nvSpPr>
        <p:spPr>
          <a:xfrm>
            <a:off x="5927130" y="551765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604659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369762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8363384"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8363384" y="385647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3724259"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8363384"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6043821"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1404697"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3724259"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1404697"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6043821"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1" name="TextBox 28">
            <a:extLst>
              <a:ext uri="{FF2B5EF4-FFF2-40B4-BE49-F238E27FC236}">
                <a16:creationId xmlns:a16="http://schemas.microsoft.com/office/drawing/2014/main" id="{701DDB0A-4059-8256-CCFA-93B9239BC88C}"/>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2" name="TextBox 29">
            <a:extLst>
              <a:ext uri="{FF2B5EF4-FFF2-40B4-BE49-F238E27FC236}">
                <a16:creationId xmlns:a16="http://schemas.microsoft.com/office/drawing/2014/main" id="{35C06FC1-15AE-7C1B-742C-9C41D3B88954}"/>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3" name="TextBox 30">
            <a:extLst>
              <a:ext uri="{FF2B5EF4-FFF2-40B4-BE49-F238E27FC236}">
                <a16:creationId xmlns:a16="http://schemas.microsoft.com/office/drawing/2014/main" id="{6E70D4FB-3C7D-B377-45FE-02979E0D3AD6}"/>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24" name="TextBox 31">
            <a:extLst>
              <a:ext uri="{FF2B5EF4-FFF2-40B4-BE49-F238E27FC236}">
                <a16:creationId xmlns:a16="http://schemas.microsoft.com/office/drawing/2014/main" id="{8297DF00-C5F8-AFC2-7F3E-B784CC682D6A}"/>
              </a:ext>
            </a:extLst>
          </p:cNvPr>
          <p:cNvSpPr txBox="1"/>
          <p:nvPr/>
        </p:nvSpPr>
        <p:spPr>
          <a:xfrm>
            <a:off x="8456881" y="2371399"/>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5" name="TextBox 32">
            <a:extLst>
              <a:ext uri="{FF2B5EF4-FFF2-40B4-BE49-F238E27FC236}">
                <a16:creationId xmlns:a16="http://schemas.microsoft.com/office/drawing/2014/main" id="{DFE183D6-74BB-D456-824E-B879A9B2D4FE}"/>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26" name="TextBox 33">
            <a:extLst>
              <a:ext uri="{FF2B5EF4-FFF2-40B4-BE49-F238E27FC236}">
                <a16:creationId xmlns:a16="http://schemas.microsoft.com/office/drawing/2014/main" id="{E78C5FD0-2CE6-6D5F-9079-DD17612D3961}"/>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27" name="TextBox 35">
            <a:extLst>
              <a:ext uri="{FF2B5EF4-FFF2-40B4-BE49-F238E27FC236}">
                <a16:creationId xmlns:a16="http://schemas.microsoft.com/office/drawing/2014/main" id="{4B3AD2FD-68A1-CBB8-2367-AD5A328A624D}"/>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1387160"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Tree>
    <p:extLst>
      <p:ext uri="{BB962C8B-B14F-4D97-AF65-F5344CB8AC3E}">
        <p14:creationId xmlns:p14="http://schemas.microsoft.com/office/powerpoint/2010/main" val="141480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6" name="Grafik 5">
            <a:extLst>
              <a:ext uri="{FF2B5EF4-FFF2-40B4-BE49-F238E27FC236}">
                <a16:creationId xmlns:a16="http://schemas.microsoft.com/office/drawing/2014/main" id="{E2AF626C-BE65-C350-879D-603E47F3AD56}"/>
              </a:ext>
            </a:extLst>
          </p:cNvPr>
          <p:cNvPicPr>
            <a:picLocks noChangeAspect="1"/>
          </p:cNvPicPr>
          <p:nvPr/>
        </p:nvPicPr>
        <p:blipFill>
          <a:blip r:embed="rId5"/>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To enable API roaming also the </a:t>
            </a:r>
            <a:r>
              <a:rPr lang="en-US" sz="1600" dirty="0">
                <a:latin typeface="Montserrat SemiBold" panose="00000700000000000000" pitchFamily="2" charset="0"/>
              </a:rPr>
              <a:t>east-/westbound interface </a:t>
            </a:r>
            <a:r>
              <a:rPr lang="en-US" sz="1600" dirty="0"/>
              <a:t>(telco operator to telco operator) is in scope.</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t>
            </a:r>
          </a:p>
          <a:p>
            <a:pPr marL="285750" indent="-285750">
              <a:buFont typeface="Arial" panose="020B0604020202020204" pitchFamily="34" charset="0"/>
              <a:buChar char="•"/>
            </a:pPr>
            <a:r>
              <a:rPr lang="en-US" sz="1600" dirty="0"/>
              <a:t>Create test plan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r>
              <a:rPr lang="en-US" sz="1600" dirty="0"/>
              <a:t> for Service APIs</a:t>
            </a:r>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definitions, code and documentation</a:t>
            </a:r>
          </a:p>
          <a:p>
            <a:pPr marL="285750" indent="-285750">
              <a:buFont typeface="Arial" panose="020B0604020202020204" pitchFamily="34" charset="0"/>
              <a:buChar char="•"/>
            </a:pPr>
            <a:r>
              <a:rPr lang="en-US" sz="1600" dirty="0"/>
              <a:t>Test plan, cases and tools for Service APIs both contained in deployment packages. </a:t>
            </a:r>
          </a:p>
          <a:p>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https://github.com/camaraproject/rep_main</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831</Words>
  <Application>Microsoft Office PowerPoint</Application>
  <PresentationFormat>Benutzerdefiniert</PresentationFormat>
  <Paragraphs>137</Paragraphs>
  <Slides>13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Montserrat SemiBold</vt:lpstr>
      <vt:lpstr>Open Sans</vt:lpstr>
      <vt:lpstr>Montserrat Light</vt:lpstr>
      <vt:lpstr>Calibri</vt:lpstr>
      <vt:lpstr>Montserrat</vt:lpstr>
      <vt:lpstr>Wingdings 2</vt:lpstr>
      <vt:lpstr>Arial</vt:lpstr>
      <vt:lpstr>FlexoSoft</vt:lpstr>
      <vt:lpstr>Detecon_Master</vt:lpstr>
      <vt:lpstr>think-cell Folie</vt:lpstr>
      <vt:lpstr>PowerPoint-Präsentation</vt:lpstr>
      <vt:lpstr>APIs enabling seamless access to Telco network capabilitites</vt:lpstr>
      <vt:lpstr>5G network capabilities Introduction </vt:lpstr>
      <vt:lpstr>Abstraction API  Architecture</vt:lpstr>
      <vt:lpstr>Abstraction API  Distribution Options</vt:lpstr>
      <vt:lpstr>Availability Benefit</vt:lpstr>
      <vt:lpstr>CAMARA Mission</vt:lpstr>
      <vt:lpstr>CAMARA Scope</vt:lpstr>
      <vt:lpstr>CAMARA Scope</vt:lpstr>
      <vt:lpstr>CAMARA Logos </vt:lpstr>
      <vt:lpstr>Current Network API Families</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cp:revision>
  <dcterms:created xsi:type="dcterms:W3CDTF">2023-03-22T16:25:12Z</dcterms:created>
  <dcterms:modified xsi:type="dcterms:W3CDTF">2023-03-22T17:02:05Z</dcterms:modified>
</cp:coreProperties>
</file>